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59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76" y="4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greensp\Documents\Work\MakeAthon\progress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Sheet1!$C$2</c:f>
              <c:strCache>
                <c:ptCount val="1"/>
                <c:pt idx="0">
                  <c:v>Response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val>
            <c:numRef>
              <c:f>Sheet1!$C$3:$C$38</c:f>
              <c:numCache>
                <c:formatCode>General</c:formatCode>
                <c:ptCount val="36"/>
                <c:pt idx="0">
                  <c:v>0</c:v>
                </c:pt>
                <c:pt idx="1">
                  <c:v>25</c:v>
                </c:pt>
                <c:pt idx="2">
                  <c:v>25</c:v>
                </c:pt>
                <c:pt idx="3">
                  <c:v>25</c:v>
                </c:pt>
                <c:pt idx="4">
                  <c:v>0</c:v>
                </c:pt>
                <c:pt idx="5">
                  <c:v>25</c:v>
                </c:pt>
                <c:pt idx="6">
                  <c:v>25</c:v>
                </c:pt>
                <c:pt idx="7">
                  <c:v>25</c:v>
                </c:pt>
                <c:pt idx="8">
                  <c:v>25</c:v>
                </c:pt>
                <c:pt idx="9">
                  <c:v>25</c:v>
                </c:pt>
                <c:pt idx="10">
                  <c:v>0</c:v>
                </c:pt>
                <c:pt idx="11">
                  <c:v>25</c:v>
                </c:pt>
                <c:pt idx="12">
                  <c:v>25</c:v>
                </c:pt>
                <c:pt idx="13">
                  <c:v>25</c:v>
                </c:pt>
                <c:pt idx="14">
                  <c:v>25</c:v>
                </c:pt>
                <c:pt idx="15">
                  <c:v>0</c:v>
                </c:pt>
                <c:pt idx="16">
                  <c:v>0</c:v>
                </c:pt>
                <c:pt idx="17">
                  <c:v>25</c:v>
                </c:pt>
                <c:pt idx="18">
                  <c:v>25</c:v>
                </c:pt>
                <c:pt idx="19">
                  <c:v>25</c:v>
                </c:pt>
                <c:pt idx="20">
                  <c:v>25</c:v>
                </c:pt>
                <c:pt idx="21">
                  <c:v>0</c:v>
                </c:pt>
                <c:pt idx="22">
                  <c:v>25</c:v>
                </c:pt>
                <c:pt idx="23">
                  <c:v>25</c:v>
                </c:pt>
                <c:pt idx="24">
                  <c:v>25</c:v>
                </c:pt>
                <c:pt idx="25">
                  <c:v>25</c:v>
                </c:pt>
                <c:pt idx="26">
                  <c:v>25</c:v>
                </c:pt>
                <c:pt idx="27">
                  <c:v>0</c:v>
                </c:pt>
                <c:pt idx="28">
                  <c:v>25</c:v>
                </c:pt>
                <c:pt idx="29">
                  <c:v>25</c:v>
                </c:pt>
                <c:pt idx="30">
                  <c:v>25</c:v>
                </c:pt>
                <c:pt idx="31">
                  <c:v>25</c:v>
                </c:pt>
                <c:pt idx="32">
                  <c:v>25</c:v>
                </c:pt>
                <c:pt idx="33">
                  <c:v>25</c:v>
                </c:pt>
                <c:pt idx="34">
                  <c:v>25</c:v>
                </c:pt>
                <c:pt idx="35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"/>
        <c:axId val="934390104"/>
        <c:axId val="934390496"/>
      </c:barChar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Reading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7030A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Sheet1!$A$3:$A$38</c:f>
              <c:numCache>
                <c:formatCode>General</c:formatCode>
                <c:ptCount val="36"/>
                <c:pt idx="0">
                  <c:v>2</c:v>
                </c:pt>
                <c:pt idx="1">
                  <c:v>4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3</c:v>
                </c:pt>
                <c:pt idx="6">
                  <c:v>5</c:v>
                </c:pt>
                <c:pt idx="7">
                  <c:v>6</c:v>
                </c:pt>
                <c:pt idx="8">
                  <c:v>5</c:v>
                </c:pt>
                <c:pt idx="9">
                  <c:v>5</c:v>
                </c:pt>
                <c:pt idx="10">
                  <c:v>4</c:v>
                </c:pt>
                <c:pt idx="11">
                  <c:v>9</c:v>
                </c:pt>
                <c:pt idx="12">
                  <c:v>8</c:v>
                </c:pt>
                <c:pt idx="13">
                  <c:v>10</c:v>
                </c:pt>
                <c:pt idx="14">
                  <c:v>7</c:v>
                </c:pt>
                <c:pt idx="15">
                  <c:v>7</c:v>
                </c:pt>
                <c:pt idx="16">
                  <c:v>6</c:v>
                </c:pt>
                <c:pt idx="17">
                  <c:v>18</c:v>
                </c:pt>
                <c:pt idx="18">
                  <c:v>10</c:v>
                </c:pt>
                <c:pt idx="19">
                  <c:v>17</c:v>
                </c:pt>
                <c:pt idx="20">
                  <c:v>24</c:v>
                </c:pt>
                <c:pt idx="21">
                  <c:v>16</c:v>
                </c:pt>
                <c:pt idx="22">
                  <c:v>19</c:v>
                </c:pt>
                <c:pt idx="23">
                  <c:v>18</c:v>
                </c:pt>
                <c:pt idx="24">
                  <c:v>17</c:v>
                </c:pt>
                <c:pt idx="25">
                  <c:v>19</c:v>
                </c:pt>
                <c:pt idx="26">
                  <c:v>18</c:v>
                </c:pt>
                <c:pt idx="27">
                  <c:v>12</c:v>
                </c:pt>
                <c:pt idx="28">
                  <c:v>22</c:v>
                </c:pt>
                <c:pt idx="29">
                  <c:v>22</c:v>
                </c:pt>
                <c:pt idx="30">
                  <c:v>21</c:v>
                </c:pt>
                <c:pt idx="31">
                  <c:v>19</c:v>
                </c:pt>
                <c:pt idx="32">
                  <c:v>20</c:v>
                </c:pt>
                <c:pt idx="33">
                  <c:v>22</c:v>
                </c:pt>
                <c:pt idx="34">
                  <c:v>23</c:v>
                </c:pt>
                <c:pt idx="35">
                  <c:v>22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Sheet1!$B$2</c:f>
              <c:strCache>
                <c:ptCount val="1"/>
                <c:pt idx="0">
                  <c:v>Goal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val>
            <c:numRef>
              <c:f>Sheet1!$B$3:$B$38</c:f>
              <c:numCache>
                <c:formatCode>General</c:formatCode>
                <c:ptCount val="36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3</c:v>
                </c:pt>
                <c:pt idx="9">
                  <c:v>5</c:v>
                </c:pt>
                <c:pt idx="10">
                  <c:v>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8</c:v>
                </c:pt>
                <c:pt idx="21">
                  <c:v>17</c:v>
                </c:pt>
                <c:pt idx="22">
                  <c:v>17</c:v>
                </c:pt>
                <c:pt idx="23">
                  <c:v>17</c:v>
                </c:pt>
                <c:pt idx="24">
                  <c:v>17</c:v>
                </c:pt>
                <c:pt idx="25">
                  <c:v>17</c:v>
                </c:pt>
                <c:pt idx="26">
                  <c:v>17</c:v>
                </c:pt>
                <c:pt idx="27">
                  <c:v>18</c:v>
                </c:pt>
                <c:pt idx="28">
                  <c:v>18</c:v>
                </c:pt>
                <c:pt idx="29">
                  <c:v>18</c:v>
                </c:pt>
                <c:pt idx="30">
                  <c:v>18</c:v>
                </c:pt>
                <c:pt idx="31">
                  <c:v>18</c:v>
                </c:pt>
                <c:pt idx="32">
                  <c:v>18</c:v>
                </c:pt>
                <c:pt idx="33">
                  <c:v>21</c:v>
                </c:pt>
                <c:pt idx="34">
                  <c:v>21</c:v>
                </c:pt>
                <c:pt idx="35">
                  <c:v>21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34390104"/>
        <c:axId val="934390496"/>
      </c:lineChart>
      <c:catAx>
        <c:axId val="934390104"/>
        <c:scaling>
          <c:orientation val="minMax"/>
        </c:scaling>
        <c:delete val="1"/>
        <c:axPos val="b"/>
        <c:majorTickMark val="none"/>
        <c:minorTickMark val="none"/>
        <c:tickLblPos val="nextTo"/>
        <c:crossAx val="934390496"/>
        <c:crosses val="autoZero"/>
        <c:auto val="1"/>
        <c:lblAlgn val="ctr"/>
        <c:lblOffset val="100"/>
        <c:noMultiLvlLbl val="0"/>
      </c:catAx>
      <c:valAx>
        <c:axId val="934390496"/>
        <c:scaling>
          <c:orientation val="minMax"/>
          <c:max val="2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34390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BC283B-311C-415B-8685-BDDCE0332B91}" type="datetimeFigureOut">
              <a:rPr lang="en-US" smtClean="0"/>
              <a:t>3/3/2016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1840A-421A-40BA-A06D-60AA7D24C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31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E1840A-421A-40BA-A06D-60AA7D24CB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3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ext Box 8"/>
          <p:cNvSpPr txBox="1">
            <a:spLocks noChangeArrowheads="1"/>
          </p:cNvSpPr>
          <p:nvPr userDrawn="1"/>
        </p:nvSpPr>
        <p:spPr bwMode="auto">
          <a:xfrm>
            <a:off x="9384846" y="6538912"/>
            <a:ext cx="1498600" cy="274638"/>
          </a:xfrm>
          <a:prstGeom prst="rect">
            <a:avLst/>
          </a:prstGeom>
          <a:noFill/>
          <a:ln w="50800" algn="ctr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1200" dirty="0"/>
              <a:t>Intel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3.co.uk/IMG/474/279474/intel-smart-wireless-charging-bowl-reference-design.jp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youtu.be/w_GRbLD5gHY?t=130" TargetMode="External"/><Relationship Id="rId5" Type="http://schemas.openxmlformats.org/officeDocument/2006/relationships/image" Target="../media/image14.png"/><Relationship Id="rId4" Type="http://schemas.openxmlformats.org/officeDocument/2006/relationships/hyperlink" Target="https://i.ytimg.com/vi/99O2uUrHS58/hqdefault.jpg" TargetMode="External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0664" y="1300785"/>
            <a:ext cx="10643616" cy="2509213"/>
          </a:xfrm>
        </p:spPr>
        <p:txBody>
          <a:bodyPr/>
          <a:lstStyle/>
          <a:p>
            <a:r>
              <a:rPr lang="en-US" cap="none" dirty="0" smtClean="0">
                <a:latin typeface="Berlin Sans FB" panose="020E0602020502020306" pitchFamily="34" charset="0"/>
              </a:rPr>
              <a:t>Waterproof Motivation Enhancer Kit</a:t>
            </a:r>
            <a:endParaRPr lang="en-US" cap="none" dirty="0">
              <a:latin typeface="Berlin Sans FB" panose="020E0602020502020306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 err="1" smtClean="0"/>
              <a:t>Alyn</a:t>
            </a:r>
            <a:r>
              <a:rPr lang="en-US" cap="none" dirty="0" smtClean="0"/>
              <a:t>-Intel </a:t>
            </a:r>
            <a:r>
              <a:rPr lang="en-US" cap="none" dirty="0" err="1" smtClean="0"/>
              <a:t>MakeAthon</a:t>
            </a:r>
            <a:endParaRPr lang="en-US" cap="none" dirty="0" smtClean="0"/>
          </a:p>
          <a:p>
            <a:r>
              <a:rPr lang="en-US" cap="none" dirty="0" smtClean="0"/>
              <a:t>March 2016</a:t>
            </a:r>
            <a:endParaRPr lang="en-US" cap="none" dirty="0"/>
          </a:p>
        </p:txBody>
      </p:sp>
      <p:pic>
        <p:nvPicPr>
          <p:cNvPr id="4" name="Picture 2" descr="intel_rgb_1700"/>
          <p:cNvPicPr>
            <a:picLocks noChangeAspect="1" noChangeArrowheads="1"/>
          </p:cNvPicPr>
          <p:nvPr/>
        </p:nvPicPr>
        <p:blipFill>
          <a:blip r:embed="rId2" cstate="print"/>
          <a:srcRect l="13802" t="18047" r="13551" b="18378"/>
          <a:stretch>
            <a:fillRect/>
          </a:stretch>
        </p:blipFill>
        <p:spPr bwMode="auto">
          <a:xfrm>
            <a:off x="10734992" y="5849175"/>
            <a:ext cx="1298575" cy="8604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6723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205413" y="1057486"/>
            <a:ext cx="6199187" cy="3777827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913774" y="841248"/>
            <a:ext cx="3935689" cy="424806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cap="none" dirty="0" smtClean="0"/>
              <a:t>One of the three key </a:t>
            </a:r>
            <a:r>
              <a:rPr lang="en-US" cap="none" dirty="0" err="1" smtClean="0"/>
              <a:t>Alyn</a:t>
            </a:r>
            <a:r>
              <a:rPr lang="en-US" cap="none" dirty="0" smtClean="0"/>
              <a:t> principles is that every child – even those connected to respirator machines, spends time in the hydrotherapy pool.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cap="none" dirty="0"/>
              <a:t>T</a:t>
            </a:r>
            <a:r>
              <a:rPr lang="en-US" cap="none" dirty="0" smtClean="0"/>
              <a:t>he water supports the weight of the child’s body, and they are able perform exercises – such as moving their legs, that they could not do otherwise.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cap="none" dirty="0" smtClean="0"/>
              <a:t>After weeks of such exercises, the child may be ready to take their first steps out of the water.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cap="none" dirty="0"/>
          </a:p>
        </p:txBody>
      </p:sp>
      <p:sp>
        <p:nvSpPr>
          <p:cNvPr id="11" name="Text Placeholder 7"/>
          <p:cNvSpPr txBox="1">
            <a:spLocks/>
          </p:cNvSpPr>
          <p:nvPr/>
        </p:nvSpPr>
        <p:spPr>
          <a:xfrm>
            <a:off x="1108455" y="5193792"/>
            <a:ext cx="10552177" cy="157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cap="none" dirty="0" smtClean="0"/>
              <a:t>How can therapists motivate children to perform these first exercises in the water?</a:t>
            </a:r>
          </a:p>
          <a:p>
            <a:pPr algn="l"/>
            <a:r>
              <a:rPr lang="en-US" sz="1800" cap="none" dirty="0" smtClean="0"/>
              <a:t>Children are encouraged to perform arm exercises by feeding pets. What can we do here?</a:t>
            </a:r>
          </a:p>
          <a:p>
            <a:pPr algn="l"/>
            <a:r>
              <a:rPr lang="en-US" sz="1800" cap="none" dirty="0" smtClean="0"/>
              <a:t>Can we provide automatic feedback and automatic goal extension?</a:t>
            </a:r>
            <a:endParaRPr lang="en-US" sz="1800" cap="none" dirty="0"/>
          </a:p>
        </p:txBody>
      </p:sp>
    </p:spTree>
    <p:extLst>
      <p:ext uri="{BB962C8B-B14F-4D97-AF65-F5344CB8AC3E}">
        <p14:creationId xmlns:p14="http://schemas.microsoft.com/office/powerpoint/2010/main" val="309470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9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" y="125061"/>
            <a:ext cx="10828423" cy="661862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Concept</a:t>
            </a:r>
            <a:endParaRPr lang="en-US" cap="non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u="sng" cap="none" dirty="0" smtClean="0"/>
              <a:t>Feedback</a:t>
            </a:r>
            <a:endParaRPr lang="en-US" u="sng" cap="none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6389">
            <a:off x="7185088" y="3030283"/>
            <a:ext cx="2466975" cy="2333625"/>
          </a:xfrm>
          <a:prstGeom prst="rect">
            <a:avLst/>
          </a:prstGeom>
          <a:effectLst>
            <a:softEdge rad="1651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6404" y="3657422"/>
            <a:ext cx="1943122" cy="3128581"/>
          </a:xfrm>
          <a:prstGeom prst="rect">
            <a:avLst/>
          </a:prstGeom>
          <a:effectLst>
            <a:softEdge rad="177800"/>
          </a:effectLst>
        </p:spPr>
      </p:pic>
      <p:pic>
        <p:nvPicPr>
          <p:cNvPr id="11" name="Content Placeholder 10"/>
          <p:cNvPicPr>
            <a:picLocks noGrp="1" noChangeAspect="1"/>
          </p:cNvPicPr>
          <p:nvPr>
            <p:ph sz="quarter" idx="13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aintStrokes trans="52000" intensity="7"/>
                    </a14:imgEffect>
                    <a14:imgEffect>
                      <a14:brightnessContrast bright="-69000" contrast="-2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97014" y="4372131"/>
            <a:ext cx="509588" cy="482043"/>
          </a:xfrm>
          <a:prstGeom prst="rect">
            <a:avLst/>
          </a:prstGeom>
          <a:effectLst>
            <a:softEdge rad="139700"/>
          </a:effectLst>
        </p:spPr>
      </p:pic>
      <p:sp>
        <p:nvSpPr>
          <p:cNvPr id="13" name="Content Placeholder 6"/>
          <p:cNvSpPr txBox="1">
            <a:spLocks/>
          </p:cNvSpPr>
          <p:nvPr/>
        </p:nvSpPr>
        <p:spPr>
          <a:xfrm>
            <a:off x="576071" y="2367092"/>
            <a:ext cx="5105400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u="sng" cap="none" dirty="0" smtClean="0"/>
              <a:t>Sensor</a:t>
            </a:r>
            <a:endParaRPr lang="en-US" u="sng" cap="none" dirty="0"/>
          </a:p>
        </p:txBody>
      </p:sp>
    </p:spTree>
    <p:extLst>
      <p:ext uri="{BB962C8B-B14F-4D97-AF65-F5344CB8AC3E}">
        <p14:creationId xmlns:p14="http://schemas.microsoft.com/office/powerpoint/2010/main" val="1545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0.20162 L -0.08854 -0.01204 C -0.10703 0.03078 -0.13463 0.05393 -0.16367 0.05393 C -0.19674 0.05393 -0.22317 0.03078 -0.24166 -0.01204 L -0.33007 -0.20162 " pathEditMode="relative" rAng="0" ptsTypes="AAAAA"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10" y="127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build="p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One Table</a:t>
            </a:r>
            <a:endParaRPr lang="en-US" cap="none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886549040"/>
              </p:ext>
            </p:extLst>
          </p:nvPr>
        </p:nvGraphicFramePr>
        <p:xfrm>
          <a:off x="829294" y="1805049"/>
          <a:ext cx="10533412" cy="3530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053"/>
                <a:gridCol w="4857008"/>
                <a:gridCol w="3681351"/>
              </a:tblGrid>
              <a:tr h="39188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Product Phase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Sensor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Feedback</a:t>
                      </a:r>
                      <a:endParaRPr lang="en-US" dirty="0"/>
                    </a:p>
                  </a:txBody>
                  <a:tcPr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Final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Three-axis</a:t>
                      </a:r>
                      <a:r>
                        <a:rPr lang="en-US" baseline="0" dirty="0" smtClean="0"/>
                        <a:t> motion detecting wrist-band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Floating ball with animation</a:t>
                      </a:r>
                      <a:endParaRPr lang="en-US" dirty="0"/>
                    </a:p>
                  </a:txBody>
                  <a:tcPr anchor="ctr"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Interim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Therapist-operated</a:t>
                      </a:r>
                      <a:r>
                        <a:rPr lang="en-US" baseline="0" dirty="0" smtClean="0"/>
                        <a:t> push-button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Floating ball with animation</a:t>
                      </a:r>
                    </a:p>
                  </a:txBody>
                  <a:tcPr anchor="ctr"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Initial</a:t>
                      </a:r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Learning</a:t>
                      </a:r>
                      <a:r>
                        <a:rPr lang="en-US" baseline="0" dirty="0" smtClean="0"/>
                        <a:t> ‘hit me’</a:t>
                      </a:r>
                      <a:r>
                        <a:rPr lang="en-US" dirty="0" smtClean="0"/>
                        <a:t> ball with responsive animation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  <a:tr h="7846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Demo</a:t>
                      </a:r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Learning ‘hit me’ device</a:t>
                      </a:r>
                      <a:r>
                        <a:rPr lang="en-US" baseline="0" dirty="0" smtClean="0"/>
                        <a:t> with basic responsive </a:t>
                      </a:r>
                      <a:r>
                        <a:rPr lang="en-US" baseline="0" dirty="0" smtClean="0"/>
                        <a:t>animation</a:t>
                      </a:r>
                      <a:endParaRPr lang="en-US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Explosion 2 6"/>
          <p:cNvSpPr/>
          <p:nvPr/>
        </p:nvSpPr>
        <p:spPr>
          <a:xfrm>
            <a:off x="674916" y="5605154"/>
            <a:ext cx="3315194" cy="125284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Fully waterproof</a:t>
            </a:r>
            <a:endParaRPr lang="en-US" dirty="0"/>
          </a:p>
        </p:txBody>
      </p:sp>
      <p:sp>
        <p:nvSpPr>
          <p:cNvPr id="8" name="Explosion 2 7"/>
          <p:cNvSpPr/>
          <p:nvPr/>
        </p:nvSpPr>
        <p:spPr>
          <a:xfrm>
            <a:off x="3762501" y="5605154"/>
            <a:ext cx="3315194" cy="125284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Inductive charging</a:t>
            </a:r>
            <a:endParaRPr lang="en-US" dirty="0"/>
          </a:p>
        </p:txBody>
      </p:sp>
      <p:sp>
        <p:nvSpPr>
          <p:cNvPr id="9" name="Explosion 2 8"/>
          <p:cNvSpPr/>
          <p:nvPr/>
        </p:nvSpPr>
        <p:spPr>
          <a:xfrm>
            <a:off x="7077695" y="5605154"/>
            <a:ext cx="3315194" cy="1252846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upload via </a:t>
            </a:r>
            <a:r>
              <a:rPr lang="en-US" dirty="0" err="1" smtClean="0"/>
              <a:t>Wifi</a:t>
            </a:r>
            <a:endParaRPr lang="en-US" dirty="0"/>
          </a:p>
        </p:txBody>
      </p:sp>
      <p:sp>
        <p:nvSpPr>
          <p:cNvPr id="10" name="Striped Right Arrow 9"/>
          <p:cNvSpPr/>
          <p:nvPr/>
        </p:nvSpPr>
        <p:spPr>
          <a:xfrm rot="16200000">
            <a:off x="-1081416" y="3579192"/>
            <a:ext cx="3019839" cy="49282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190" y="5397940"/>
            <a:ext cx="1622509" cy="1378645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4230" y="5552170"/>
            <a:ext cx="781050" cy="679407"/>
          </a:xfrm>
          <a:prstGeom prst="rect">
            <a:avLst/>
          </a:prstGeom>
          <a:effectLst>
            <a:softEdge rad="76200"/>
          </a:effectLst>
        </p:spPr>
      </p:pic>
      <p:sp>
        <p:nvSpPr>
          <p:cNvPr id="13" name="Rounded Rectangle 12"/>
          <p:cNvSpPr/>
          <p:nvPr/>
        </p:nvSpPr>
        <p:spPr>
          <a:xfrm>
            <a:off x="2660224" y="5542739"/>
            <a:ext cx="1228382" cy="57892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 smtClean="0"/>
              <a:t>IP68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61919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Intel has the technology to do this</a:t>
            </a:r>
            <a:endParaRPr lang="en-US" cap="non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240540" y="3262419"/>
            <a:ext cx="2735288" cy="3540244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715" y="4830653"/>
            <a:ext cx="2057400" cy="1933575"/>
          </a:xfrm>
          <a:prstGeom prst="rect">
            <a:avLst/>
          </a:prstGeom>
          <a:effectLst>
            <a:softEdge rad="139700"/>
          </a:effectLst>
        </p:spPr>
      </p:pic>
      <p:sp>
        <p:nvSpPr>
          <p:cNvPr id="12" name="Curved Left Arrow 11"/>
          <p:cNvSpPr/>
          <p:nvPr/>
        </p:nvSpPr>
        <p:spPr>
          <a:xfrm rot="11115704">
            <a:off x="4645282" y="5325607"/>
            <a:ext cx="510139" cy="102508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Content Placeholder 2">
            <a:hlinkClick r:id="rId4"/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lum bright="-10000"/>
          </a:blip>
          <a:stretch>
            <a:fillRect/>
          </a:stretch>
        </p:blipFill>
        <p:spPr>
          <a:xfrm>
            <a:off x="4762648" y="1978106"/>
            <a:ext cx="3149955" cy="3021908"/>
          </a:xfrm>
          <a:prstGeom prst="rect">
            <a:avLst/>
          </a:prstGeom>
          <a:effectLst>
            <a:softEdge rad="215900"/>
          </a:effectLst>
        </p:spPr>
      </p:pic>
      <p:pic>
        <p:nvPicPr>
          <p:cNvPr id="14" name="Picture 13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1208" y="4128795"/>
            <a:ext cx="4354930" cy="2047234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5283532">
            <a:off x="5863421" y="2754543"/>
            <a:ext cx="1186048" cy="1590460"/>
          </a:xfrm>
          <a:prstGeom prst="rect">
            <a:avLst/>
          </a:prstGeom>
          <a:effectLst>
            <a:softEdge rad="190500"/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5692" y="2004913"/>
            <a:ext cx="4170446" cy="1971484"/>
          </a:xfrm>
          <a:prstGeom prst="rect">
            <a:avLst/>
          </a:prstGeom>
          <a:effectLst>
            <a:softEdge rad="139700"/>
          </a:effectLst>
        </p:spPr>
      </p:pic>
    </p:spTree>
    <p:extLst>
      <p:ext uri="{BB962C8B-B14F-4D97-AF65-F5344CB8AC3E}">
        <p14:creationId xmlns:p14="http://schemas.microsoft.com/office/powerpoint/2010/main" val="326161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Adaptive goal raising</a:t>
            </a:r>
            <a:endParaRPr lang="en-US" cap="non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7006442" y="2600696"/>
            <a:ext cx="4797630" cy="4001985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Initially, goal set low, encouraging child to learn the activity.</a:t>
            </a:r>
          </a:p>
          <a:p>
            <a:r>
              <a:rPr lang="en-US" cap="none" dirty="0" smtClean="0"/>
              <a:t>Child received positive response each time goal is met or exceeded.</a:t>
            </a:r>
          </a:p>
          <a:p>
            <a:r>
              <a:rPr lang="en-US" cap="none" dirty="0" smtClean="0"/>
              <a:t>After goal</a:t>
            </a:r>
            <a:r>
              <a:rPr lang="en-US" cap="none" dirty="0"/>
              <a:t> </a:t>
            </a:r>
            <a:r>
              <a:rPr lang="en-US" cap="none" dirty="0" smtClean="0"/>
              <a:t>has been exceeded three times in succession, goal is raised to the lowest of those three…</a:t>
            </a:r>
            <a:br>
              <a:rPr lang="en-US" cap="none" dirty="0" smtClean="0"/>
            </a:br>
            <a:r>
              <a:rPr lang="en-US" cap="none" dirty="0" smtClean="0"/>
              <a:t>…and will not be raised for at least a further five times.</a:t>
            </a: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9679847"/>
              </p:ext>
            </p:extLst>
          </p:nvPr>
        </p:nvGraphicFramePr>
        <p:xfrm>
          <a:off x="15875" y="2434441"/>
          <a:ext cx="6990567" cy="4168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5309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ntel_rgb_1700"/>
          <p:cNvPicPr>
            <a:picLocks noChangeAspect="1" noChangeArrowheads="1"/>
          </p:cNvPicPr>
          <p:nvPr/>
        </p:nvPicPr>
        <p:blipFill>
          <a:blip r:embed="rId2" cstate="print"/>
          <a:srcRect l="13802" t="18047" r="13551" b="18378"/>
          <a:stretch>
            <a:fillRect/>
          </a:stretch>
        </p:blipFill>
        <p:spPr bwMode="auto">
          <a:xfrm>
            <a:off x="3182588" y="1086007"/>
            <a:ext cx="6605402" cy="43766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0907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212</TotalTime>
  <Words>237</Words>
  <Application>Microsoft Office PowerPoint</Application>
  <PresentationFormat>Widescreen</PresentationFormat>
  <Paragraphs>36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Berlin Sans FB</vt:lpstr>
      <vt:lpstr>Calibri</vt:lpstr>
      <vt:lpstr>Tw Cen MT</vt:lpstr>
      <vt:lpstr>Droplet</vt:lpstr>
      <vt:lpstr>Waterproof Motivation Enhancer Kit</vt:lpstr>
      <vt:lpstr>PowerPoint Presentation</vt:lpstr>
      <vt:lpstr>Concept</vt:lpstr>
      <vt:lpstr>One Table</vt:lpstr>
      <vt:lpstr>Intel has the technology to do this</vt:lpstr>
      <vt:lpstr>Adaptive goal raising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Waterproof Feedback Amplfication Kit</dc:title>
  <dc:creator>Greenspan, Daniel</dc:creator>
  <cp:keywords>CTPClassification=CTP_IC:VisualMarkings=</cp:keywords>
  <cp:lastModifiedBy>Greenspan, Daniel</cp:lastModifiedBy>
  <cp:revision>32</cp:revision>
  <dcterms:created xsi:type="dcterms:W3CDTF">2016-03-03T07:36:39Z</dcterms:created>
  <dcterms:modified xsi:type="dcterms:W3CDTF">2016-03-03T11:09:29Z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185f2efb-418c-42e0-be5c-c4b6f2568f3b</vt:lpwstr>
  </property>
  <property fmtid="{D5CDD505-2E9C-101B-9397-08002B2CF9AE}" pid="3" name="CTP_TimeStamp">
    <vt:lpwstr>2016-03-03 11:09:28Z</vt:lpwstr>
  </property>
  <property fmtid="{D5CDD505-2E9C-101B-9397-08002B2CF9AE}" pid="4" name="CTP_BU">
    <vt:lpwstr>PRODUCT DEVELOPMENT GROUP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CTP_IC</vt:lpwstr>
  </property>
</Properties>
</file>

<file path=docProps/thumbnail.jpeg>
</file>